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1"/>
  </p:notesMasterIdLst>
  <p:handoutMasterIdLst>
    <p:handoutMasterId r:id="rId12"/>
  </p:handoutMasterIdLst>
  <p:sldIdLst>
    <p:sldId id="907" r:id="rId3"/>
    <p:sldId id="1020" r:id="rId4"/>
    <p:sldId id="1046" r:id="rId5"/>
    <p:sldId id="1024" r:id="rId6"/>
    <p:sldId id="1011" r:id="rId7"/>
    <p:sldId id="1040" r:id="rId8"/>
    <p:sldId id="1041" r:id="rId9"/>
    <p:sldId id="1045" r:id="rId10"/>
  </p:sldIdLst>
  <p:sldSz cx="12190413" cy="6859588"/>
  <p:notesSz cx="6797675" cy="9926638"/>
  <p:custDataLst>
    <p:tags r:id="rId13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y" initials="j" lastIdx="3" clrIdx="0"/>
  <p:cmAuthor id="2" name="理安 周" initials="理安" lastIdx="1" clrIdx="1"/>
  <p:cmAuthor id="3" name="裕坤 孙" initials="裕坤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5E73BB"/>
    <a:srgbClr val="425AAF"/>
    <a:srgbClr val="A5A5A5"/>
    <a:srgbClr val="9D9D9D"/>
    <a:srgbClr val="0000FF"/>
    <a:srgbClr val="00FF00"/>
    <a:srgbClr val="007DD7"/>
    <a:srgbClr val="CF3E3E"/>
    <a:srgbClr val="917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2" autoAdjust="0"/>
    <p:restoredTop sz="93850" autoAdjust="0"/>
  </p:normalViewPr>
  <p:slideViewPr>
    <p:cSldViewPr showGuides="1">
      <p:cViewPr varScale="1">
        <p:scale>
          <a:sx n="51" d="100"/>
          <a:sy n="51" d="100"/>
        </p:scale>
        <p:origin x="43" y="686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530B3-0C58-4A9D-A7F9-154D8D3B40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60F5D-C1D0-4F5A-8CF9-7DD7516CE1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8E60F5D-C1D0-4F5A-8CF9-7DD7516CE18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60F5D-C1D0-4F5A-8CF9-7DD7516CE18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8E60F5D-C1D0-4F5A-8CF9-7DD7516CE18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0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8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9911421" y="592621"/>
            <a:ext cx="1817423" cy="155512"/>
            <a:chOff x="7114598" y="46358"/>
            <a:chExt cx="1943676" cy="166255"/>
          </a:xfrm>
        </p:grpSpPr>
        <p:sp>
          <p:nvSpPr>
            <p:cNvPr id="8" name="矩形 7"/>
            <p:cNvSpPr/>
            <p:nvPr/>
          </p:nvSpPr>
          <p:spPr>
            <a:xfrm>
              <a:off x="7114598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" name="矩形 8"/>
            <p:cNvSpPr/>
            <p:nvPr/>
          </p:nvSpPr>
          <p:spPr>
            <a:xfrm>
              <a:off x="8599055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3" name="矩形 2"/>
          <p:cNvSpPr/>
          <p:nvPr userDrawn="1"/>
        </p:nvSpPr>
        <p:spPr>
          <a:xfrm>
            <a:off x="10126116" y="1424605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3" name="矩形 12"/>
          <p:cNvSpPr/>
          <p:nvPr userDrawn="1"/>
        </p:nvSpPr>
        <p:spPr>
          <a:xfrm>
            <a:off x="11299455" y="1417832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6" name="Oval 53"/>
          <p:cNvSpPr/>
          <p:nvPr userDrawn="1"/>
        </p:nvSpPr>
        <p:spPr>
          <a:xfrm>
            <a:off x="11469004" y="6127325"/>
            <a:ext cx="873980" cy="874294"/>
          </a:xfrm>
          <a:prstGeom prst="ellipse">
            <a:avLst/>
          </a:prstGeom>
          <a:solidFill>
            <a:srgbClr val="425AA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fld id="{44B5E3D8-B559-49FC-84E7-900B409E63B2}" type="slidenum">
              <a:rPr lang="id-ID" sz="2400" b="1" smtClean="0">
                <a:solidFill>
                  <a:schemeClr val="bg1"/>
                </a:solidFill>
              </a:rPr>
              <a:t>‹#›</a:t>
            </a:fld>
            <a:endParaRPr lang="id-ID" sz="2800" b="1" dirty="0">
              <a:solidFill>
                <a:schemeClr val="bg1"/>
              </a:solidFill>
            </a:endParaRPr>
          </a:p>
        </p:txBody>
      </p:sp>
      <p:sp>
        <p:nvSpPr>
          <p:cNvPr id="15" name="内容占位符 2"/>
          <p:cNvSpPr>
            <a:spLocks noGrp="1"/>
          </p:cNvSpPr>
          <p:nvPr>
            <p:ph idx="1" hasCustomPrompt="1"/>
          </p:nvPr>
        </p:nvSpPr>
        <p:spPr>
          <a:xfrm>
            <a:off x="609521" y="1600572"/>
            <a:ext cx="10971372" cy="4527011"/>
          </a:xfrm>
        </p:spPr>
        <p:txBody>
          <a:bodyPr/>
          <a:lstStyle>
            <a:lvl1pPr marL="0" indent="0">
              <a:buNone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仿宋_GB2312" panose="02010609030101010101" pitchFamily="49" charset="-122"/>
                <a:ea typeface="仿宋_GB2312" panose="02010609030101010101" pitchFamily="49" charset="-122"/>
              </a:defRPr>
            </a:lvl2pPr>
          </a:lstStyle>
          <a:p>
            <a:pPr lvl="0"/>
            <a:r>
              <a:rPr lang="zh-CN" altLang="en-US" dirty="0"/>
              <a:t>研发背景，从转化应用角度，重点说明该成果主要解决哪些难点、痛点问题，或满足什么产业</a:t>
            </a:r>
            <a:r>
              <a:rPr lang="en-US" altLang="zh-CN" dirty="0"/>
              <a:t>/</a:t>
            </a:r>
            <a:r>
              <a:rPr lang="zh-CN" altLang="en-US" dirty="0"/>
              <a:t>消费需求。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9" name="圆角矩形 1"/>
          <p:cNvSpPr/>
          <p:nvPr userDrawn="1"/>
        </p:nvSpPr>
        <p:spPr>
          <a:xfrm>
            <a:off x="210185" y="333375"/>
            <a:ext cx="7052310" cy="766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/>
          </a:p>
        </p:txBody>
      </p:sp>
      <p:sp>
        <p:nvSpPr>
          <p:cNvPr id="20" name="原创设计师QQ598969553      _10"/>
          <p:cNvSpPr/>
          <p:nvPr userDrawn="1"/>
        </p:nvSpPr>
        <p:spPr>
          <a:xfrm>
            <a:off x="208979" y="405902"/>
            <a:ext cx="7053064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3765">
              <a:defRPr/>
            </a:pPr>
            <a:r>
              <a:rPr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ucida Sans" panose="020B0602030504020204" charset="0"/>
              </a:rPr>
              <a:t>一、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拟解决的问题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ucida Sans" panose="020B0602030504020204" charset="0"/>
              <a:sym typeface="+mn-ea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1217280" y="1089711"/>
            <a:ext cx="10363613" cy="15819"/>
          </a:xfrm>
          <a:prstGeom prst="line">
            <a:avLst/>
          </a:prstGeom>
          <a:ln w="9525">
            <a:solidFill>
              <a:srgbClr val="3F5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 userDrawn="1"/>
        </p:nvSpPr>
        <p:spPr>
          <a:xfrm>
            <a:off x="9015662" y="565366"/>
            <a:ext cx="268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2024</a:t>
            </a:r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中国制冷展</a:t>
            </a:r>
            <a:endParaRPr lang="en-US" altLang="zh-CN" sz="1400" dirty="0">
              <a:solidFill>
                <a:srgbClr val="4472C4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r"/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产学融合路演示范专区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700"/>
            </a:lvl4pPr>
            <a:lvl5pPr marL="2438400" indent="0">
              <a:buNone/>
              <a:defRPr sz="2700"/>
            </a:lvl5pPr>
            <a:lvl6pPr marL="3048000" indent="0">
              <a:buNone/>
              <a:defRPr sz="2700"/>
            </a:lvl6pPr>
            <a:lvl7pPr marL="3657600" indent="0">
              <a:buNone/>
              <a:defRPr sz="2700"/>
            </a:lvl7pPr>
            <a:lvl8pPr marL="4267200" indent="0">
              <a:buNone/>
              <a:defRPr sz="2700"/>
            </a:lvl8pPr>
            <a:lvl9pPr marL="4876800" indent="0">
              <a:buNone/>
              <a:defRPr sz="27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1707734" y="6374183"/>
            <a:ext cx="466734" cy="33863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B17A902-BC60-4670-8285-5AEC06F46FC4}" type="slidenum">
              <a:rPr lang="en-US" altLang="zh-CN" sz="1600" b="1" ker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lang="zh-CN" altLang="en-US" sz="1200" b="1" kern="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6"/>
          <p:cNvSpPr txBox="1"/>
          <p:nvPr userDrawn="1"/>
        </p:nvSpPr>
        <p:spPr>
          <a:xfrm>
            <a:off x="284056" y="252443"/>
            <a:ext cx="4198606" cy="400201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r>
              <a:rPr lang="zh-CN" altLang="en-US" sz="2000" b="1" dirty="0">
                <a:solidFill>
                  <a:srgbClr val="654A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一、方案落实与标志成果</a:t>
            </a:r>
          </a:p>
        </p:txBody>
      </p:sp>
      <p:pic>
        <p:nvPicPr>
          <p:cNvPr id="13" name="图片 12" descr="未来城市高精尖中心logo-ppt用-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104" y="136276"/>
            <a:ext cx="1445398" cy="520593"/>
          </a:xfrm>
          <a:prstGeom prst="rect">
            <a:avLst/>
          </a:prstGeom>
        </p:spPr>
      </p:pic>
      <p:cxnSp>
        <p:nvCxnSpPr>
          <p:cNvPr id="14" name="直接连接符 13"/>
          <p:cNvCxnSpPr/>
          <p:nvPr userDrawn="1"/>
        </p:nvCxnSpPr>
        <p:spPr>
          <a:xfrm flipH="1">
            <a:off x="3270676" y="445690"/>
            <a:ext cx="7075774" cy="0"/>
          </a:xfrm>
          <a:prstGeom prst="line">
            <a:avLst/>
          </a:prstGeom>
          <a:ln w="12700">
            <a:solidFill>
              <a:srgbClr val="654A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" name="图片 12" descr="未来城市高精尖中心logo-ppt用-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104" y="136276"/>
            <a:ext cx="1445398" cy="520593"/>
          </a:xfrm>
          <a:prstGeom prst="rect">
            <a:avLst/>
          </a:prstGeom>
        </p:spPr>
      </p:pic>
      <p:cxnSp>
        <p:nvCxnSpPr>
          <p:cNvPr id="14" name="直接连接符 13"/>
          <p:cNvCxnSpPr/>
          <p:nvPr userDrawn="1"/>
        </p:nvCxnSpPr>
        <p:spPr>
          <a:xfrm flipH="1">
            <a:off x="3337126" y="445873"/>
            <a:ext cx="7009487" cy="0"/>
          </a:xfrm>
          <a:prstGeom prst="line">
            <a:avLst/>
          </a:prstGeom>
          <a:ln w="12700">
            <a:solidFill>
              <a:srgbClr val="654A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6"/>
          <p:cNvSpPr txBox="1"/>
          <p:nvPr userDrawn="1"/>
        </p:nvSpPr>
        <p:spPr>
          <a:xfrm>
            <a:off x="284056" y="252444"/>
            <a:ext cx="4198606" cy="705648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000" b="1" dirty="0">
                <a:solidFill>
                  <a:srgbClr val="654A8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三、人才引进与队伍建设</a:t>
            </a:r>
            <a:endParaRPr lang="zh-CN" altLang="en-US" sz="2000" b="1" dirty="0">
              <a:solidFill>
                <a:srgbClr val="654A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b="1" dirty="0">
              <a:solidFill>
                <a:srgbClr val="654A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8"/>
          <p:cNvSpPr txBox="1"/>
          <p:nvPr userDrawn="1"/>
        </p:nvSpPr>
        <p:spPr>
          <a:xfrm>
            <a:off x="11625856" y="6374183"/>
            <a:ext cx="466734" cy="33863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B17A902-BC60-4670-8285-5AEC06F46FC4}" type="slidenum">
              <a:rPr lang="en-US" altLang="zh-CN" sz="1600" b="1" ker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lang="zh-CN" altLang="en-US" sz="1200" b="1" kern="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9911421" y="592621"/>
            <a:ext cx="1817423" cy="155512"/>
            <a:chOff x="7114598" y="46358"/>
            <a:chExt cx="1943676" cy="166255"/>
          </a:xfrm>
        </p:grpSpPr>
        <p:sp>
          <p:nvSpPr>
            <p:cNvPr id="8" name="矩形 7"/>
            <p:cNvSpPr/>
            <p:nvPr/>
          </p:nvSpPr>
          <p:spPr>
            <a:xfrm>
              <a:off x="7114598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" name="矩形 8"/>
            <p:cNvSpPr/>
            <p:nvPr/>
          </p:nvSpPr>
          <p:spPr>
            <a:xfrm>
              <a:off x="8599055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3" name="矩形 2"/>
          <p:cNvSpPr/>
          <p:nvPr userDrawn="1"/>
        </p:nvSpPr>
        <p:spPr>
          <a:xfrm>
            <a:off x="10126116" y="1424605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3" name="矩形 12"/>
          <p:cNvSpPr/>
          <p:nvPr userDrawn="1"/>
        </p:nvSpPr>
        <p:spPr>
          <a:xfrm>
            <a:off x="11299455" y="1417832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6" name="Oval 53"/>
          <p:cNvSpPr/>
          <p:nvPr userDrawn="1"/>
        </p:nvSpPr>
        <p:spPr>
          <a:xfrm>
            <a:off x="11469004" y="6127325"/>
            <a:ext cx="873980" cy="874294"/>
          </a:xfrm>
          <a:prstGeom prst="ellipse">
            <a:avLst/>
          </a:prstGeom>
          <a:solidFill>
            <a:srgbClr val="425AA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fld id="{44B5E3D8-B559-49FC-84E7-900B409E63B2}" type="slidenum">
              <a:rPr lang="id-ID" sz="2400" b="1" smtClean="0">
                <a:solidFill>
                  <a:schemeClr val="bg1"/>
                </a:solidFill>
              </a:rPr>
              <a:t>‹#›</a:t>
            </a:fld>
            <a:endParaRPr lang="id-ID" sz="2800" b="1" dirty="0">
              <a:solidFill>
                <a:schemeClr val="bg1"/>
              </a:solidFill>
            </a:endParaRPr>
          </a:p>
        </p:txBody>
      </p:sp>
      <p:sp>
        <p:nvSpPr>
          <p:cNvPr id="15" name="内容占位符 2"/>
          <p:cNvSpPr>
            <a:spLocks noGrp="1"/>
          </p:cNvSpPr>
          <p:nvPr>
            <p:ph idx="1" hasCustomPrompt="1"/>
          </p:nvPr>
        </p:nvSpPr>
        <p:spPr>
          <a:xfrm>
            <a:off x="609521" y="1600572"/>
            <a:ext cx="10971372" cy="4527011"/>
          </a:xfrm>
        </p:spPr>
        <p:txBody>
          <a:bodyPr/>
          <a:lstStyle>
            <a:lvl1pPr marL="0" indent="0">
              <a:buNone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仿宋_GB2312" panose="02010609030101010101" pitchFamily="49" charset="-122"/>
                <a:ea typeface="仿宋_GB2312" panose="02010609030101010101" pitchFamily="49" charset="-122"/>
              </a:defRPr>
            </a:lvl2pPr>
          </a:lstStyle>
          <a:p>
            <a:pPr lvl="0"/>
            <a:r>
              <a:rPr lang="en-US" altLang="zh-CN" dirty="0"/>
              <a:t>1</a:t>
            </a:r>
            <a:r>
              <a:rPr lang="zh-CN" altLang="en-US" dirty="0"/>
              <a:t>、技术原理或技术方案路线；</a:t>
            </a:r>
            <a:r>
              <a:rPr lang="en-US" altLang="zh-CN" dirty="0"/>
              <a:t>2</a:t>
            </a:r>
            <a:r>
              <a:rPr lang="zh-CN" altLang="en-US" dirty="0"/>
              <a:t>、问题和技术导向，针对前述问题、痛点从技术、产品、装备、材料或工艺等突破等方面，以及关键技术指标，对成果的创新点和技术优势进行说明。（同类竞品对比，为什么你行？优势是什么？）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9" name="圆角矩形 1"/>
          <p:cNvSpPr/>
          <p:nvPr userDrawn="1"/>
        </p:nvSpPr>
        <p:spPr>
          <a:xfrm>
            <a:off x="210185" y="333375"/>
            <a:ext cx="7052310" cy="766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/>
          </a:p>
        </p:txBody>
      </p:sp>
      <p:sp>
        <p:nvSpPr>
          <p:cNvPr id="20" name="原创设计师QQ598969553      _10"/>
          <p:cNvSpPr/>
          <p:nvPr userDrawn="1"/>
        </p:nvSpPr>
        <p:spPr>
          <a:xfrm>
            <a:off x="208979" y="405902"/>
            <a:ext cx="7053064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3765"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ucida Sans" panose="020B0602030504020204" charset="0"/>
              </a:rPr>
              <a:t>二</a:t>
            </a:r>
            <a:r>
              <a:rPr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ucida Sans" panose="020B0602030504020204" charset="0"/>
              </a:rPr>
              <a:t>、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原理、创新点和技术优势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ucida Sans" panose="020B0602030504020204" charset="0"/>
              <a:sym typeface="+mn-ea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1217280" y="1089711"/>
            <a:ext cx="10363613" cy="15819"/>
          </a:xfrm>
          <a:prstGeom prst="line">
            <a:avLst/>
          </a:prstGeom>
          <a:ln w="9525">
            <a:solidFill>
              <a:srgbClr val="3F5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9015662" y="565366"/>
            <a:ext cx="268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2024</a:t>
            </a:r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中国制冷展</a:t>
            </a:r>
            <a:endParaRPr lang="en-US" altLang="zh-CN" sz="1400" dirty="0">
              <a:solidFill>
                <a:srgbClr val="4472C4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r"/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产学融合路演示范专区</a:t>
            </a:r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2024/3/8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9911421" y="592621"/>
            <a:ext cx="1817423" cy="155512"/>
            <a:chOff x="7114598" y="46358"/>
            <a:chExt cx="1943676" cy="166255"/>
          </a:xfrm>
        </p:grpSpPr>
        <p:sp>
          <p:nvSpPr>
            <p:cNvPr id="8" name="矩形 7"/>
            <p:cNvSpPr/>
            <p:nvPr/>
          </p:nvSpPr>
          <p:spPr>
            <a:xfrm>
              <a:off x="7114598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" name="矩形 8"/>
            <p:cNvSpPr/>
            <p:nvPr/>
          </p:nvSpPr>
          <p:spPr>
            <a:xfrm>
              <a:off x="8599055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3" name="矩形 2"/>
          <p:cNvSpPr/>
          <p:nvPr userDrawn="1"/>
        </p:nvSpPr>
        <p:spPr>
          <a:xfrm>
            <a:off x="10126116" y="1424605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3" name="矩形 12"/>
          <p:cNvSpPr/>
          <p:nvPr userDrawn="1"/>
        </p:nvSpPr>
        <p:spPr>
          <a:xfrm>
            <a:off x="11299455" y="1417832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6" name="Oval 53"/>
          <p:cNvSpPr/>
          <p:nvPr userDrawn="1"/>
        </p:nvSpPr>
        <p:spPr>
          <a:xfrm>
            <a:off x="11469004" y="6127325"/>
            <a:ext cx="873980" cy="874294"/>
          </a:xfrm>
          <a:prstGeom prst="ellipse">
            <a:avLst/>
          </a:prstGeom>
          <a:solidFill>
            <a:srgbClr val="425AA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fld id="{44B5E3D8-B559-49FC-84E7-900B409E63B2}" type="slidenum">
              <a:rPr lang="id-ID" sz="2400" b="1" smtClean="0">
                <a:solidFill>
                  <a:schemeClr val="bg1"/>
                </a:solidFill>
              </a:rPr>
              <a:t>‹#›</a:t>
            </a:fld>
            <a:endParaRPr lang="id-ID" sz="2800" b="1" dirty="0">
              <a:solidFill>
                <a:schemeClr val="bg1"/>
              </a:solidFill>
            </a:endParaRPr>
          </a:p>
        </p:txBody>
      </p:sp>
      <p:sp>
        <p:nvSpPr>
          <p:cNvPr id="15" name="内容占位符 2"/>
          <p:cNvSpPr>
            <a:spLocks noGrp="1"/>
          </p:cNvSpPr>
          <p:nvPr>
            <p:ph idx="1" hasCustomPrompt="1"/>
          </p:nvPr>
        </p:nvSpPr>
        <p:spPr>
          <a:xfrm>
            <a:off x="609521" y="1600572"/>
            <a:ext cx="10971372" cy="4527011"/>
          </a:xfrm>
        </p:spPr>
        <p:txBody>
          <a:bodyPr/>
          <a:lstStyle>
            <a:lvl1pPr marL="0" indent="0">
              <a:buNone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仿宋_GB2312" panose="02010609030101010101" pitchFamily="49" charset="-122"/>
                <a:ea typeface="仿宋_GB2312" panose="02010609030101010101" pitchFamily="49" charset="-122"/>
              </a:defRPr>
            </a:lvl2pPr>
          </a:lstStyle>
          <a:p>
            <a:pPr lvl="0"/>
            <a:r>
              <a:rPr lang="zh-CN" altLang="en-US" dirty="0"/>
              <a:t>成果所处阶段，包括实验室、小试中试、用户验证、小批量试生产、大规模生产等；应用领域和成效；市场化产品的研发进度，是否有原型机、首台套等；业务合同签署和收入情况。技术路线图及未来应用分析</a:t>
            </a:r>
            <a:r>
              <a:rPr lang="en-US" altLang="zh-CN" dirty="0"/>
              <a:t>/</a:t>
            </a:r>
            <a:r>
              <a:rPr lang="zh-CN" altLang="en-US" dirty="0"/>
              <a:t>市场前景及潜力分析。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9" name="圆角矩形 1"/>
          <p:cNvSpPr/>
          <p:nvPr userDrawn="1"/>
        </p:nvSpPr>
        <p:spPr>
          <a:xfrm>
            <a:off x="210185" y="333375"/>
            <a:ext cx="7052310" cy="766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/>
          </a:p>
        </p:txBody>
      </p:sp>
      <p:sp>
        <p:nvSpPr>
          <p:cNvPr id="20" name="原创设计师QQ598969553      _10"/>
          <p:cNvSpPr/>
          <p:nvPr userDrawn="1"/>
        </p:nvSpPr>
        <p:spPr>
          <a:xfrm>
            <a:off x="208979" y="405902"/>
            <a:ext cx="7053064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3765"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ucida Sans" panose="020B0602030504020204" charset="0"/>
              </a:rPr>
              <a:t>三、技术成熟度及前景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1217280" y="1089711"/>
            <a:ext cx="10363613" cy="15819"/>
          </a:xfrm>
          <a:prstGeom prst="line">
            <a:avLst/>
          </a:prstGeom>
          <a:ln w="9525">
            <a:solidFill>
              <a:srgbClr val="3F5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9015662" y="565366"/>
            <a:ext cx="268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2024</a:t>
            </a:r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中国制冷展</a:t>
            </a:r>
            <a:endParaRPr lang="en-US" altLang="zh-CN" sz="1400" dirty="0">
              <a:solidFill>
                <a:srgbClr val="4472C4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r"/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产学融合路演示范专区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9911421" y="592621"/>
            <a:ext cx="1817423" cy="155512"/>
            <a:chOff x="7114598" y="46358"/>
            <a:chExt cx="1943676" cy="166255"/>
          </a:xfrm>
        </p:grpSpPr>
        <p:sp>
          <p:nvSpPr>
            <p:cNvPr id="8" name="矩形 7"/>
            <p:cNvSpPr/>
            <p:nvPr/>
          </p:nvSpPr>
          <p:spPr>
            <a:xfrm>
              <a:off x="7114598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" name="矩形 8"/>
            <p:cNvSpPr/>
            <p:nvPr/>
          </p:nvSpPr>
          <p:spPr>
            <a:xfrm>
              <a:off x="8599055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3" name="矩形 2"/>
          <p:cNvSpPr/>
          <p:nvPr userDrawn="1"/>
        </p:nvSpPr>
        <p:spPr>
          <a:xfrm>
            <a:off x="10126116" y="1424605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3" name="矩形 12"/>
          <p:cNvSpPr/>
          <p:nvPr userDrawn="1"/>
        </p:nvSpPr>
        <p:spPr>
          <a:xfrm>
            <a:off x="11299455" y="1417832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6" name="Oval 53"/>
          <p:cNvSpPr/>
          <p:nvPr userDrawn="1"/>
        </p:nvSpPr>
        <p:spPr>
          <a:xfrm>
            <a:off x="11469004" y="6127325"/>
            <a:ext cx="873980" cy="874294"/>
          </a:xfrm>
          <a:prstGeom prst="ellipse">
            <a:avLst/>
          </a:prstGeom>
          <a:solidFill>
            <a:srgbClr val="425AA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fld id="{44B5E3D8-B559-49FC-84E7-900B409E63B2}" type="slidenum">
              <a:rPr lang="id-ID" sz="2400" b="1" smtClean="0">
                <a:solidFill>
                  <a:schemeClr val="bg1"/>
                </a:solidFill>
              </a:rPr>
              <a:t>‹#›</a:t>
            </a:fld>
            <a:endParaRPr lang="id-ID" sz="2800" b="1" dirty="0">
              <a:solidFill>
                <a:schemeClr val="bg1"/>
              </a:solidFill>
            </a:endParaRPr>
          </a:p>
        </p:txBody>
      </p:sp>
      <p:sp>
        <p:nvSpPr>
          <p:cNvPr id="15" name="内容占位符 2"/>
          <p:cNvSpPr>
            <a:spLocks noGrp="1"/>
          </p:cNvSpPr>
          <p:nvPr>
            <p:ph idx="1" hasCustomPrompt="1"/>
          </p:nvPr>
        </p:nvSpPr>
        <p:spPr>
          <a:xfrm>
            <a:off x="609521" y="1600572"/>
            <a:ext cx="10971372" cy="4527011"/>
          </a:xfrm>
        </p:spPr>
        <p:txBody>
          <a:bodyPr/>
          <a:lstStyle>
            <a:lvl1pPr marL="0" indent="0">
              <a:buNone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仿宋_GB2312" panose="02010609030101010101" pitchFamily="49" charset="-122"/>
                <a:ea typeface="仿宋_GB2312" panose="02010609030101010101" pitchFamily="49" charset="-122"/>
              </a:defRPr>
            </a:lvl2pPr>
          </a:lstStyle>
          <a:p>
            <a:pPr lvl="0"/>
            <a:r>
              <a:rPr lang="zh-CN" altLang="en-US" dirty="0"/>
              <a:t>团队负责人主要研发方向和主要成就、之前应用转化经历，项目核心团队的背景构成和分工情况，推进成果转化和产业化的优势）</a:t>
            </a:r>
          </a:p>
          <a:p>
            <a:pPr lvl="0"/>
            <a:endParaRPr lang="zh-CN" altLang="en-US" dirty="0"/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9" name="圆角矩形 1"/>
          <p:cNvSpPr/>
          <p:nvPr userDrawn="1"/>
        </p:nvSpPr>
        <p:spPr>
          <a:xfrm>
            <a:off x="210185" y="333375"/>
            <a:ext cx="7052310" cy="766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/>
          </a:p>
        </p:txBody>
      </p:sp>
      <p:sp>
        <p:nvSpPr>
          <p:cNvPr id="20" name="原创设计师QQ598969553      _10"/>
          <p:cNvSpPr/>
          <p:nvPr userDrawn="1"/>
        </p:nvSpPr>
        <p:spPr>
          <a:xfrm>
            <a:off x="208979" y="405902"/>
            <a:ext cx="7053064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3765"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ucida Sans" panose="020B0602030504020204" charset="0"/>
              </a:rPr>
              <a:t>四、项目团队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1217280" y="1089711"/>
            <a:ext cx="10363613" cy="15819"/>
          </a:xfrm>
          <a:prstGeom prst="line">
            <a:avLst/>
          </a:prstGeom>
          <a:ln w="9525">
            <a:solidFill>
              <a:srgbClr val="3F5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9015662" y="565366"/>
            <a:ext cx="268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2024</a:t>
            </a:r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中国制冷展</a:t>
            </a:r>
            <a:endParaRPr lang="en-US" altLang="zh-CN" sz="1400" dirty="0">
              <a:solidFill>
                <a:srgbClr val="4472C4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r"/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产学融合路演示范专区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9911421" y="592621"/>
            <a:ext cx="1817423" cy="155512"/>
            <a:chOff x="7114598" y="46358"/>
            <a:chExt cx="1943676" cy="166255"/>
          </a:xfrm>
        </p:grpSpPr>
        <p:sp>
          <p:nvSpPr>
            <p:cNvPr id="8" name="矩形 7"/>
            <p:cNvSpPr/>
            <p:nvPr/>
          </p:nvSpPr>
          <p:spPr>
            <a:xfrm>
              <a:off x="7114598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" name="矩形 8"/>
            <p:cNvSpPr/>
            <p:nvPr/>
          </p:nvSpPr>
          <p:spPr>
            <a:xfrm>
              <a:off x="8599055" y="46358"/>
              <a:ext cx="459219" cy="166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3" name="矩形 2"/>
          <p:cNvSpPr/>
          <p:nvPr userDrawn="1"/>
        </p:nvSpPr>
        <p:spPr>
          <a:xfrm>
            <a:off x="10126116" y="1424605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3" name="矩形 12"/>
          <p:cNvSpPr/>
          <p:nvPr userDrawn="1"/>
        </p:nvSpPr>
        <p:spPr>
          <a:xfrm>
            <a:off x="11299455" y="1417832"/>
            <a:ext cx="230201" cy="6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6" name="Oval 53"/>
          <p:cNvSpPr/>
          <p:nvPr userDrawn="1"/>
        </p:nvSpPr>
        <p:spPr>
          <a:xfrm>
            <a:off x="11469004" y="6127325"/>
            <a:ext cx="873980" cy="874294"/>
          </a:xfrm>
          <a:prstGeom prst="ellipse">
            <a:avLst/>
          </a:prstGeom>
          <a:solidFill>
            <a:srgbClr val="425AA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fld id="{44B5E3D8-B559-49FC-84E7-900B409E63B2}" type="slidenum">
              <a:rPr lang="id-ID" sz="2400" b="1" smtClean="0">
                <a:solidFill>
                  <a:schemeClr val="bg1"/>
                </a:solidFill>
              </a:rPr>
              <a:t>‹#›</a:t>
            </a:fld>
            <a:endParaRPr lang="id-ID" sz="2800" b="1" dirty="0">
              <a:solidFill>
                <a:schemeClr val="bg1"/>
              </a:solidFill>
            </a:endParaRPr>
          </a:p>
        </p:txBody>
      </p:sp>
      <p:sp>
        <p:nvSpPr>
          <p:cNvPr id="15" name="内容占位符 2"/>
          <p:cNvSpPr>
            <a:spLocks noGrp="1"/>
          </p:cNvSpPr>
          <p:nvPr>
            <p:ph idx="1" hasCustomPrompt="1"/>
          </p:nvPr>
        </p:nvSpPr>
        <p:spPr>
          <a:xfrm>
            <a:off x="609521" y="1600572"/>
            <a:ext cx="10971372" cy="4527011"/>
          </a:xfrm>
        </p:spPr>
        <p:txBody>
          <a:bodyPr/>
          <a:lstStyle>
            <a:lvl1pPr marL="0" indent="0">
              <a:buNone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仿宋_GB2312" panose="02010609030101010101" pitchFamily="49" charset="-122"/>
                <a:ea typeface="仿宋_GB2312" panose="02010609030101010101" pitchFamily="49" charset="-122"/>
              </a:defRPr>
            </a:lvl2pPr>
          </a:lstStyle>
          <a:p>
            <a:pPr lvl="0"/>
            <a:r>
              <a:rPr lang="zh-CN" altLang="en-US" dirty="0"/>
              <a:t>未来发展规划，成果转化具体需求、金额、用途或融资计划及对应的成果形式，期待的合作形式。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9" name="圆角矩形 1"/>
          <p:cNvSpPr/>
          <p:nvPr userDrawn="1"/>
        </p:nvSpPr>
        <p:spPr>
          <a:xfrm>
            <a:off x="210185" y="333375"/>
            <a:ext cx="7052310" cy="766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/>
          </a:p>
        </p:txBody>
      </p:sp>
      <p:sp>
        <p:nvSpPr>
          <p:cNvPr id="20" name="原创设计师QQ598969553      _10"/>
          <p:cNvSpPr/>
          <p:nvPr userDrawn="1"/>
        </p:nvSpPr>
        <p:spPr>
          <a:xfrm>
            <a:off x="210185" y="405902"/>
            <a:ext cx="7051858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3765"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ucida Sans" panose="020B0602030504020204" charset="0"/>
              </a:rPr>
              <a:t>五、转化需求和合作方式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1217280" y="1089711"/>
            <a:ext cx="10363613" cy="15819"/>
          </a:xfrm>
          <a:prstGeom prst="line">
            <a:avLst/>
          </a:prstGeom>
          <a:ln w="9525">
            <a:solidFill>
              <a:srgbClr val="3F56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9015662" y="565366"/>
            <a:ext cx="268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2024</a:t>
            </a:r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中国制冷展</a:t>
            </a:r>
            <a:endParaRPr lang="en-US" altLang="zh-CN" sz="1400" dirty="0">
              <a:solidFill>
                <a:srgbClr val="4472C4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r"/>
            <a:r>
              <a:rPr lang="zh-CN" altLang="en-US" sz="1400" dirty="0">
                <a:solidFill>
                  <a:srgbClr val="4472C4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产学融合路演示范专区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AE0F3-D6E6-4A49-BF2A-FCF5D6C79D86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B2B9-0A3F-4790-98FF-101C0F8121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26" Type="http://schemas.openxmlformats.org/officeDocument/2006/relationships/slideLayout" Target="../slideLayouts/slideLayout11.xml"/><Relationship Id="rId3" Type="http://schemas.openxmlformats.org/officeDocument/2006/relationships/tags" Target="../tags/tag66.xml"/><Relationship Id="rId21" Type="http://schemas.openxmlformats.org/officeDocument/2006/relationships/tags" Target="../tags/tag84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5" Type="http://schemas.openxmlformats.org/officeDocument/2006/relationships/tags" Target="../tags/tag88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24" Type="http://schemas.openxmlformats.org/officeDocument/2006/relationships/tags" Target="../tags/tag87.xml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23" Type="http://schemas.openxmlformats.org/officeDocument/2006/relationships/tags" Target="../tags/tag86.xml"/><Relationship Id="rId28" Type="http://schemas.openxmlformats.org/officeDocument/2006/relationships/image" Target="../media/image4.png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tags" Target="../tags/tag85.xml"/><Relationship Id="rId27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文本框 7"/>
          <p:cNvSpPr txBox="1">
            <a:spLocks noChangeArrowheads="1"/>
          </p:cNvSpPr>
          <p:nvPr/>
        </p:nvSpPr>
        <p:spPr bwMode="auto">
          <a:xfrm>
            <a:off x="-26035" y="2852420"/>
            <a:ext cx="1219073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solidFill>
                  <a:schemeClr val="tx1"/>
                </a:solidFill>
                <a:latin typeface="微软雅黑" panose="020B0503020204020204" pitchFamily="34" charset="-122"/>
              </a:rPr>
              <a:t>XXXXXXXXXX</a:t>
            </a:r>
            <a:r>
              <a:rPr lang="zh-CN" altLang="en-US" sz="4400" b="1" dirty="0">
                <a:solidFill>
                  <a:schemeClr val="tx1"/>
                </a:solidFill>
                <a:latin typeface="微软雅黑" panose="020B0503020204020204" pitchFamily="34" charset="-122"/>
              </a:rPr>
              <a:t>项目</a:t>
            </a:r>
            <a:endParaRPr lang="en-US" altLang="zh-CN" sz="4400" b="1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48586" name="文本框 18"/>
          <p:cNvSpPr txBox="1">
            <a:spLocks noChangeArrowheads="1"/>
          </p:cNvSpPr>
          <p:nvPr/>
        </p:nvSpPr>
        <p:spPr bwMode="auto">
          <a:xfrm>
            <a:off x="-26035" y="4963114"/>
            <a:ext cx="12190414" cy="1135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</a:rPr>
              <a:t>汇报人：</a:t>
            </a:r>
            <a:r>
              <a:rPr lang="en-US" altLang="zh-CN" b="1" dirty="0">
                <a:latin typeface="微软雅黑" panose="020B0503020204020204" pitchFamily="34" charset="-122"/>
              </a:rPr>
              <a:t>xxx</a:t>
            </a:r>
            <a:endParaRPr lang="zh-CN" altLang="en-US" b="1" dirty="0">
              <a:latin typeface="微软雅黑" panose="020B0503020204020204" pitchFamily="34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b="1" dirty="0">
                <a:latin typeface="微软雅黑" panose="020B0503020204020204" pitchFamily="34" charset="-122"/>
              </a:rPr>
              <a:t>2024</a:t>
            </a:r>
            <a:r>
              <a:rPr lang="zh-CN" altLang="en-US" b="1" dirty="0">
                <a:latin typeface="微软雅黑" panose="020B0503020204020204" pitchFamily="34" charset="-122"/>
              </a:rPr>
              <a:t>年</a:t>
            </a:r>
            <a:r>
              <a:rPr lang="en-US" altLang="zh-CN" b="1" dirty="0">
                <a:latin typeface="微软雅黑" panose="020B0503020204020204" pitchFamily="34" charset="-122"/>
              </a:rPr>
              <a:t>xx</a:t>
            </a:r>
            <a:r>
              <a:rPr lang="zh-CN" altLang="en-US" b="1" dirty="0">
                <a:latin typeface="微软雅黑" panose="020B0503020204020204" pitchFamily="34" charset="-122"/>
              </a:rPr>
              <a:t>月</a:t>
            </a:r>
            <a:r>
              <a:rPr lang="en-US" altLang="zh-CN" b="1" dirty="0">
                <a:latin typeface="微软雅黑" panose="020B0503020204020204" pitchFamily="34" charset="-122"/>
              </a:rPr>
              <a:t>xx</a:t>
            </a:r>
            <a:r>
              <a:rPr lang="zh-CN" altLang="en-US" b="1" dirty="0">
                <a:latin typeface="微软雅黑" panose="020B0503020204020204" pitchFamily="34" charset="-122"/>
              </a:rPr>
              <a:t>日</a:t>
            </a:r>
            <a:endParaRPr lang="en-US" altLang="zh-CN" b="1" dirty="0">
              <a:latin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15381" r="56188" b="15405"/>
          <a:stretch>
            <a:fillRect/>
          </a:stretch>
        </p:blipFill>
        <p:spPr>
          <a:xfrm>
            <a:off x="2926854" y="719110"/>
            <a:ext cx="2664296" cy="648072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6095207" y="350217"/>
            <a:ext cx="0" cy="1385858"/>
          </a:xfrm>
          <a:prstGeom prst="line">
            <a:avLst/>
          </a:prstGeom>
          <a:ln w="28575">
            <a:solidFill>
              <a:srgbClr val="5E73B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 descr="徽标, 旭日形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270" y="578547"/>
            <a:ext cx="929197" cy="929197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7758752" y="350217"/>
            <a:ext cx="2224884" cy="648072"/>
            <a:chOff x="7758752" y="350217"/>
            <a:chExt cx="2224884" cy="648072"/>
          </a:xfrm>
        </p:grpSpPr>
        <p:sp>
          <p:nvSpPr>
            <p:cNvPr id="9" name="对话气泡: 矩形 8"/>
            <p:cNvSpPr/>
            <p:nvPr/>
          </p:nvSpPr>
          <p:spPr>
            <a:xfrm>
              <a:off x="7758752" y="350217"/>
              <a:ext cx="2224884" cy="648072"/>
            </a:xfrm>
            <a:prstGeom prst="wedgeRectCallout">
              <a:avLst>
                <a:gd name="adj1" fmla="val -65840"/>
                <a:gd name="adj2" fmla="val -11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827078" y="350217"/>
              <a:ext cx="2084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800" dirty="0">
                  <a:latin typeface="仿宋_GB2312" panose="02010609030101010101" pitchFamily="49" charset="-122"/>
                  <a:ea typeface="仿宋_GB2312" panose="02010609030101010101" pitchFamily="49" charset="-122"/>
                </a:rPr>
                <a:t>更改为贵单位的</a:t>
              </a:r>
              <a:r>
                <a:rPr lang="en-US" altLang="zh-CN" sz="1800" dirty="0">
                  <a:latin typeface="仿宋_GB2312" panose="02010609030101010101" pitchFamily="49" charset="-122"/>
                  <a:ea typeface="仿宋_GB2312" panose="02010609030101010101" pitchFamily="49" charset="-122"/>
                </a:rPr>
                <a:t>logo</a:t>
              </a:r>
              <a:r>
                <a:rPr lang="zh-CN" altLang="en-US" sz="1800" dirty="0">
                  <a:latin typeface="仿宋_GB2312" panose="02010609030101010101" pitchFamily="49" charset="-122"/>
                  <a:ea typeface="仿宋_GB2312" panose="02010609030101010101" pitchFamily="49" charset="-122"/>
                </a:rPr>
                <a:t>！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765676" y="736214"/>
            <a:ext cx="4215765" cy="5429884"/>
            <a:chOff x="765676" y="736214"/>
            <a:chExt cx="4215765" cy="5429884"/>
          </a:xfrm>
        </p:grpSpPr>
        <p:sp>
          <p:nvSpPr>
            <p:cNvPr id="1048633" name="矩形 30"/>
            <p:cNvSpPr/>
            <p:nvPr/>
          </p:nvSpPr>
          <p:spPr>
            <a:xfrm>
              <a:off x="765676" y="737283"/>
              <a:ext cx="4213468" cy="5428815"/>
            </a:xfrm>
            <a:prstGeom prst="rect">
              <a:avLst/>
            </a:prstGeom>
            <a:solidFill>
              <a:srgbClr val="425AA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35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pic>
          <p:nvPicPr>
            <p:cNvPr id="2097158" name="图片 31"/>
            <p:cNvPicPr>
              <a:picLocks noChangeAspect="1"/>
            </p:cNvPicPr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649174" y="736214"/>
              <a:ext cx="3332267" cy="3545731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>
            <p:custDataLst>
              <p:tags r:id="rId1"/>
            </p:custDataLst>
          </p:nvPr>
        </p:nvGrpSpPr>
        <p:grpSpPr>
          <a:xfrm>
            <a:off x="5314811" y="765498"/>
            <a:ext cx="6036979" cy="804960"/>
            <a:chOff x="4666739" y="932397"/>
            <a:chExt cx="6036979" cy="804960"/>
          </a:xfrm>
        </p:grpSpPr>
        <p:sp>
          <p:nvSpPr>
            <p:cNvPr id="1048617" name="圆角矩形 72"/>
            <p:cNvSpPr/>
            <p:nvPr>
              <p:custDataLst>
                <p:tags r:id="rId22"/>
              </p:custDataLst>
            </p:nvPr>
          </p:nvSpPr>
          <p:spPr>
            <a:xfrm>
              <a:off x="5170795" y="933652"/>
              <a:ext cx="5532923" cy="803705"/>
            </a:xfrm>
            <a:prstGeom prst="roundRect">
              <a:avLst/>
            </a:prstGeom>
            <a:noFill/>
            <a:ln w="22225">
              <a:solidFill>
                <a:srgbClr val="425A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48618" name="矩形 51"/>
            <p:cNvSpPr/>
            <p:nvPr>
              <p:custDataLst>
                <p:tags r:id="rId23"/>
              </p:custDataLst>
            </p:nvPr>
          </p:nvSpPr>
          <p:spPr>
            <a:xfrm>
              <a:off x="5698490" y="1074034"/>
              <a:ext cx="4359910" cy="5219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 b="1" dirty="0">
                  <a:solidFill>
                    <a:srgbClr val="425AA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拟解决的问题</a:t>
              </a:r>
            </a:p>
          </p:txBody>
        </p:sp>
        <p:sp>
          <p:nvSpPr>
            <p:cNvPr id="1048619" name="圆角矩形 10"/>
            <p:cNvSpPr/>
            <p:nvPr>
              <p:custDataLst>
                <p:tags r:id="rId24"/>
              </p:custDataLst>
            </p:nvPr>
          </p:nvSpPr>
          <p:spPr>
            <a:xfrm>
              <a:off x="4666739" y="932397"/>
              <a:ext cx="1008112" cy="804960"/>
            </a:xfrm>
            <a:custGeom>
              <a:avLst/>
              <a:gdLst/>
              <a:ahLst/>
              <a:cxnLst/>
              <a:rect l="l" t="t" r="r" b="b"/>
              <a:pathLst>
                <a:path w="760508" h="412624">
                  <a:moveTo>
                    <a:pt x="68772" y="0"/>
                  </a:moveTo>
                  <a:lnTo>
                    <a:pt x="322746" y="0"/>
                  </a:lnTo>
                  <a:lnTo>
                    <a:pt x="397990" y="0"/>
                  </a:lnTo>
                  <a:lnTo>
                    <a:pt x="554196" y="0"/>
                  </a:lnTo>
                  <a:lnTo>
                    <a:pt x="760508" y="206312"/>
                  </a:lnTo>
                  <a:lnTo>
                    <a:pt x="554196" y="412624"/>
                  </a:lnTo>
                  <a:lnTo>
                    <a:pt x="397990" y="412624"/>
                  </a:lnTo>
                  <a:lnTo>
                    <a:pt x="322746" y="412624"/>
                  </a:lnTo>
                  <a:lnTo>
                    <a:pt x="68772" y="412624"/>
                  </a:lnTo>
                  <a:cubicBezTo>
                    <a:pt x="30790" y="412624"/>
                    <a:pt x="0" y="381834"/>
                    <a:pt x="0" y="343852"/>
                  </a:cubicBezTo>
                  <a:lnTo>
                    <a:pt x="0" y="68772"/>
                  </a:lnTo>
                  <a:cubicBezTo>
                    <a:pt x="0" y="30790"/>
                    <a:pt x="30790" y="0"/>
                    <a:pt x="68772" y="0"/>
                  </a:cubicBezTo>
                  <a:close/>
                </a:path>
              </a:pathLst>
            </a:custGeom>
            <a:solidFill>
              <a:srgbClr val="425AAF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</a:t>
              </a:r>
            </a:p>
          </p:txBody>
        </p:sp>
        <p:sp>
          <p:nvSpPr>
            <p:cNvPr id="1048620" name="文本框 19"/>
            <p:cNvSpPr txBox="1"/>
            <p:nvPr>
              <p:custDataLst>
                <p:tags r:id="rId25"/>
              </p:custDataLst>
            </p:nvPr>
          </p:nvSpPr>
          <p:spPr>
            <a:xfrm>
              <a:off x="4796185" y="1042489"/>
              <a:ext cx="7947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</a:t>
              </a:r>
            </a:p>
          </p:txBody>
        </p:sp>
      </p:grpSp>
      <p:grpSp>
        <p:nvGrpSpPr>
          <p:cNvPr id="3" name="组合 2"/>
          <p:cNvGrpSpPr/>
          <p:nvPr>
            <p:custDataLst>
              <p:tags r:id="rId2"/>
            </p:custDataLst>
          </p:nvPr>
        </p:nvGrpSpPr>
        <p:grpSpPr>
          <a:xfrm>
            <a:off x="5314811" y="1914298"/>
            <a:ext cx="6036979" cy="804960"/>
            <a:chOff x="4666739" y="1977982"/>
            <a:chExt cx="6036979" cy="804960"/>
          </a:xfrm>
        </p:grpSpPr>
        <p:sp>
          <p:nvSpPr>
            <p:cNvPr id="1048621" name="圆角矩形 72"/>
            <p:cNvSpPr/>
            <p:nvPr>
              <p:custDataLst>
                <p:tags r:id="rId18"/>
              </p:custDataLst>
            </p:nvPr>
          </p:nvSpPr>
          <p:spPr>
            <a:xfrm>
              <a:off x="5170795" y="1979237"/>
              <a:ext cx="5532923" cy="803705"/>
            </a:xfrm>
            <a:prstGeom prst="roundRect">
              <a:avLst/>
            </a:prstGeom>
            <a:noFill/>
            <a:ln w="22225">
              <a:solidFill>
                <a:srgbClr val="425A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48622" name="矩形 6"/>
            <p:cNvSpPr/>
            <p:nvPr>
              <p:custDataLst>
                <p:tags r:id="rId19"/>
              </p:custDataLst>
            </p:nvPr>
          </p:nvSpPr>
          <p:spPr>
            <a:xfrm>
              <a:off x="5698278" y="2119520"/>
              <a:ext cx="4213352" cy="5219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 b="1" dirty="0">
                  <a:solidFill>
                    <a:srgbClr val="425AA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原理、创新点和技术优势</a:t>
              </a:r>
            </a:p>
          </p:txBody>
        </p:sp>
        <p:sp>
          <p:nvSpPr>
            <p:cNvPr id="1048623" name="圆角矩形 10"/>
            <p:cNvSpPr/>
            <p:nvPr>
              <p:custDataLst>
                <p:tags r:id="rId20"/>
              </p:custDataLst>
            </p:nvPr>
          </p:nvSpPr>
          <p:spPr>
            <a:xfrm>
              <a:off x="4666739" y="1977982"/>
              <a:ext cx="952412" cy="804960"/>
            </a:xfrm>
            <a:custGeom>
              <a:avLst/>
              <a:gdLst/>
              <a:ahLst/>
              <a:cxnLst/>
              <a:rect l="l" t="t" r="r" b="b"/>
              <a:pathLst>
                <a:path w="760508" h="412624">
                  <a:moveTo>
                    <a:pt x="68772" y="0"/>
                  </a:moveTo>
                  <a:lnTo>
                    <a:pt x="322746" y="0"/>
                  </a:lnTo>
                  <a:lnTo>
                    <a:pt x="397990" y="0"/>
                  </a:lnTo>
                  <a:lnTo>
                    <a:pt x="554196" y="0"/>
                  </a:lnTo>
                  <a:lnTo>
                    <a:pt x="760508" y="206312"/>
                  </a:lnTo>
                  <a:lnTo>
                    <a:pt x="554196" y="412624"/>
                  </a:lnTo>
                  <a:lnTo>
                    <a:pt x="397990" y="412624"/>
                  </a:lnTo>
                  <a:lnTo>
                    <a:pt x="322746" y="412624"/>
                  </a:lnTo>
                  <a:lnTo>
                    <a:pt x="68772" y="412624"/>
                  </a:lnTo>
                  <a:cubicBezTo>
                    <a:pt x="30790" y="412624"/>
                    <a:pt x="0" y="381834"/>
                    <a:pt x="0" y="343852"/>
                  </a:cubicBezTo>
                  <a:lnTo>
                    <a:pt x="0" y="68772"/>
                  </a:lnTo>
                  <a:cubicBezTo>
                    <a:pt x="0" y="30790"/>
                    <a:pt x="30790" y="0"/>
                    <a:pt x="68772" y="0"/>
                  </a:cubicBezTo>
                  <a:close/>
                </a:path>
              </a:pathLst>
            </a:custGeom>
            <a:solidFill>
              <a:srgbClr val="425AAF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</a:t>
              </a:r>
            </a:p>
          </p:txBody>
        </p:sp>
        <p:sp>
          <p:nvSpPr>
            <p:cNvPr id="1048624" name="文本框 21"/>
            <p:cNvSpPr txBox="1"/>
            <p:nvPr>
              <p:custDataLst>
                <p:tags r:id="rId21"/>
              </p:custDataLst>
            </p:nvPr>
          </p:nvSpPr>
          <p:spPr>
            <a:xfrm>
              <a:off x="4796185" y="2088074"/>
              <a:ext cx="7947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</a:p>
          </p:txBody>
        </p:sp>
      </p:grpSp>
      <p:grpSp>
        <p:nvGrpSpPr>
          <p:cNvPr id="8" name="组合 7"/>
          <p:cNvGrpSpPr/>
          <p:nvPr>
            <p:custDataLst>
              <p:tags r:id="rId3"/>
            </p:custDataLst>
          </p:nvPr>
        </p:nvGrpSpPr>
        <p:grpSpPr>
          <a:xfrm>
            <a:off x="5314687" y="3063098"/>
            <a:ext cx="6036945" cy="805180"/>
            <a:chOff x="7349" y="5426"/>
            <a:chExt cx="9507" cy="1268"/>
          </a:xfrm>
        </p:grpSpPr>
        <p:sp>
          <p:nvSpPr>
            <p:cNvPr id="1048625" name="圆角矩形 72"/>
            <p:cNvSpPr/>
            <p:nvPr>
              <p:custDataLst>
                <p:tags r:id="rId14"/>
              </p:custDataLst>
            </p:nvPr>
          </p:nvSpPr>
          <p:spPr>
            <a:xfrm>
              <a:off x="8143" y="5428"/>
              <a:ext cx="8713" cy="1266"/>
            </a:xfrm>
            <a:prstGeom prst="roundRect">
              <a:avLst/>
            </a:prstGeom>
            <a:noFill/>
            <a:ln w="22225">
              <a:solidFill>
                <a:srgbClr val="425A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48626" name="矩形 10"/>
            <p:cNvSpPr/>
            <p:nvPr>
              <p:custDataLst>
                <p:tags r:id="rId15"/>
              </p:custDataLst>
            </p:nvPr>
          </p:nvSpPr>
          <p:spPr>
            <a:xfrm>
              <a:off x="8974" y="5649"/>
              <a:ext cx="6635" cy="8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 b="1" dirty="0">
                  <a:solidFill>
                    <a:srgbClr val="425AA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技术成熟度及前景</a:t>
              </a:r>
            </a:p>
          </p:txBody>
        </p:sp>
        <p:sp>
          <p:nvSpPr>
            <p:cNvPr id="1048627" name="圆角矩形 10"/>
            <p:cNvSpPr/>
            <p:nvPr>
              <p:custDataLst>
                <p:tags r:id="rId16"/>
              </p:custDataLst>
            </p:nvPr>
          </p:nvSpPr>
          <p:spPr>
            <a:xfrm>
              <a:off x="7349" y="5426"/>
              <a:ext cx="1500" cy="1268"/>
            </a:xfrm>
            <a:custGeom>
              <a:avLst/>
              <a:gdLst/>
              <a:ahLst/>
              <a:cxnLst/>
              <a:rect l="l" t="t" r="r" b="b"/>
              <a:pathLst>
                <a:path w="760508" h="412624">
                  <a:moveTo>
                    <a:pt x="68772" y="0"/>
                  </a:moveTo>
                  <a:lnTo>
                    <a:pt x="322746" y="0"/>
                  </a:lnTo>
                  <a:lnTo>
                    <a:pt x="397990" y="0"/>
                  </a:lnTo>
                  <a:lnTo>
                    <a:pt x="554196" y="0"/>
                  </a:lnTo>
                  <a:lnTo>
                    <a:pt x="760508" y="206312"/>
                  </a:lnTo>
                  <a:lnTo>
                    <a:pt x="554196" y="412624"/>
                  </a:lnTo>
                  <a:lnTo>
                    <a:pt x="397990" y="412624"/>
                  </a:lnTo>
                  <a:lnTo>
                    <a:pt x="322746" y="412624"/>
                  </a:lnTo>
                  <a:lnTo>
                    <a:pt x="68772" y="412624"/>
                  </a:lnTo>
                  <a:cubicBezTo>
                    <a:pt x="30790" y="412624"/>
                    <a:pt x="0" y="381834"/>
                    <a:pt x="0" y="343852"/>
                  </a:cubicBezTo>
                  <a:lnTo>
                    <a:pt x="0" y="68772"/>
                  </a:lnTo>
                  <a:cubicBezTo>
                    <a:pt x="0" y="30790"/>
                    <a:pt x="30790" y="0"/>
                    <a:pt x="68772" y="0"/>
                  </a:cubicBezTo>
                  <a:close/>
                </a:path>
              </a:pathLst>
            </a:custGeom>
            <a:solidFill>
              <a:srgbClr val="425AAF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</a:t>
              </a:r>
            </a:p>
          </p:txBody>
        </p:sp>
        <p:sp>
          <p:nvSpPr>
            <p:cNvPr id="1048628" name="文本框 23"/>
            <p:cNvSpPr txBox="1"/>
            <p:nvPr>
              <p:custDataLst>
                <p:tags r:id="rId17"/>
              </p:custDataLst>
            </p:nvPr>
          </p:nvSpPr>
          <p:spPr>
            <a:xfrm>
              <a:off x="7553" y="5600"/>
              <a:ext cx="1252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</a:t>
              </a:r>
            </a:p>
          </p:txBody>
        </p:sp>
      </p:grpSp>
      <p:grpSp>
        <p:nvGrpSpPr>
          <p:cNvPr id="4" name="组合 3"/>
          <p:cNvGrpSpPr/>
          <p:nvPr>
            <p:custDataLst>
              <p:tags r:id="rId4"/>
            </p:custDataLst>
          </p:nvPr>
        </p:nvGrpSpPr>
        <p:grpSpPr>
          <a:xfrm>
            <a:off x="5314811" y="4212118"/>
            <a:ext cx="6036979" cy="804960"/>
            <a:chOff x="4666739" y="4069152"/>
            <a:chExt cx="6036979" cy="804960"/>
          </a:xfrm>
        </p:grpSpPr>
        <p:sp>
          <p:nvSpPr>
            <p:cNvPr id="1048629" name="圆角矩形 72"/>
            <p:cNvSpPr/>
            <p:nvPr>
              <p:custDataLst>
                <p:tags r:id="rId10"/>
              </p:custDataLst>
            </p:nvPr>
          </p:nvSpPr>
          <p:spPr>
            <a:xfrm>
              <a:off x="5170795" y="4070407"/>
              <a:ext cx="5532923" cy="803705"/>
            </a:xfrm>
            <a:prstGeom prst="roundRect">
              <a:avLst/>
            </a:prstGeom>
            <a:noFill/>
            <a:ln w="22225">
              <a:solidFill>
                <a:srgbClr val="425A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48630" name="矩形 16"/>
            <p:cNvSpPr/>
            <p:nvPr>
              <p:custDataLst>
                <p:tags r:id="rId11"/>
              </p:custDataLst>
            </p:nvPr>
          </p:nvSpPr>
          <p:spPr>
            <a:xfrm>
              <a:off x="5698278" y="4210690"/>
              <a:ext cx="4933432" cy="5219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en-US" sz="2800" b="1" dirty="0">
                  <a:solidFill>
                    <a:srgbClr val="425AA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项目团队</a:t>
              </a:r>
            </a:p>
          </p:txBody>
        </p:sp>
        <p:sp>
          <p:nvSpPr>
            <p:cNvPr id="1048631" name="圆角矩形 10"/>
            <p:cNvSpPr/>
            <p:nvPr>
              <p:custDataLst>
                <p:tags r:id="rId12"/>
              </p:custDataLst>
            </p:nvPr>
          </p:nvSpPr>
          <p:spPr>
            <a:xfrm>
              <a:off x="4666739" y="4069152"/>
              <a:ext cx="952412" cy="804960"/>
            </a:xfrm>
            <a:custGeom>
              <a:avLst/>
              <a:gdLst/>
              <a:ahLst/>
              <a:cxnLst/>
              <a:rect l="l" t="t" r="r" b="b"/>
              <a:pathLst>
                <a:path w="760508" h="412624">
                  <a:moveTo>
                    <a:pt x="68772" y="0"/>
                  </a:moveTo>
                  <a:lnTo>
                    <a:pt x="322746" y="0"/>
                  </a:lnTo>
                  <a:lnTo>
                    <a:pt x="397990" y="0"/>
                  </a:lnTo>
                  <a:lnTo>
                    <a:pt x="554196" y="0"/>
                  </a:lnTo>
                  <a:lnTo>
                    <a:pt x="760508" y="206312"/>
                  </a:lnTo>
                  <a:lnTo>
                    <a:pt x="554196" y="412624"/>
                  </a:lnTo>
                  <a:lnTo>
                    <a:pt x="397990" y="412624"/>
                  </a:lnTo>
                  <a:lnTo>
                    <a:pt x="322746" y="412624"/>
                  </a:lnTo>
                  <a:lnTo>
                    <a:pt x="68772" y="412624"/>
                  </a:lnTo>
                  <a:cubicBezTo>
                    <a:pt x="30790" y="412624"/>
                    <a:pt x="0" y="381834"/>
                    <a:pt x="0" y="343852"/>
                  </a:cubicBezTo>
                  <a:lnTo>
                    <a:pt x="0" y="68772"/>
                  </a:lnTo>
                  <a:cubicBezTo>
                    <a:pt x="0" y="30790"/>
                    <a:pt x="30790" y="0"/>
                    <a:pt x="68772" y="0"/>
                  </a:cubicBezTo>
                  <a:close/>
                </a:path>
              </a:pathLst>
            </a:custGeom>
            <a:solidFill>
              <a:srgbClr val="425AAF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</a:t>
              </a:r>
            </a:p>
          </p:txBody>
        </p:sp>
        <p:sp>
          <p:nvSpPr>
            <p:cNvPr id="1048632" name="文本框 25"/>
            <p:cNvSpPr txBox="1"/>
            <p:nvPr>
              <p:custDataLst>
                <p:tags r:id="rId13"/>
              </p:custDataLst>
            </p:nvPr>
          </p:nvSpPr>
          <p:spPr>
            <a:xfrm>
              <a:off x="4796185" y="4179244"/>
              <a:ext cx="7947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</a:t>
              </a:r>
            </a:p>
          </p:txBody>
        </p:sp>
      </p:grpSp>
      <p:grpSp>
        <p:nvGrpSpPr>
          <p:cNvPr id="7" name="组合 6"/>
          <p:cNvGrpSpPr/>
          <p:nvPr>
            <p:custDataLst>
              <p:tags r:id="rId5"/>
            </p:custDataLst>
          </p:nvPr>
        </p:nvGrpSpPr>
        <p:grpSpPr>
          <a:xfrm>
            <a:off x="5314687" y="5360918"/>
            <a:ext cx="6036945" cy="805180"/>
            <a:chOff x="7349" y="8719"/>
            <a:chExt cx="9507" cy="1268"/>
          </a:xfrm>
        </p:grpSpPr>
        <p:sp>
          <p:nvSpPr>
            <p:cNvPr id="5" name="圆角矩形 72"/>
            <p:cNvSpPr/>
            <p:nvPr>
              <p:custDataLst>
                <p:tags r:id="rId6"/>
              </p:custDataLst>
            </p:nvPr>
          </p:nvSpPr>
          <p:spPr>
            <a:xfrm>
              <a:off x="8143" y="8721"/>
              <a:ext cx="8713" cy="1266"/>
            </a:xfrm>
            <a:prstGeom prst="roundRect">
              <a:avLst/>
            </a:prstGeom>
            <a:noFill/>
            <a:ln w="22225">
              <a:solidFill>
                <a:srgbClr val="425A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矩形 10"/>
            <p:cNvSpPr/>
            <p:nvPr>
              <p:custDataLst>
                <p:tags r:id="rId7"/>
              </p:custDataLst>
            </p:nvPr>
          </p:nvSpPr>
          <p:spPr>
            <a:xfrm>
              <a:off x="8974" y="8942"/>
              <a:ext cx="6635" cy="8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 b="1" dirty="0">
                  <a:solidFill>
                    <a:srgbClr val="425AA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转化需求及合作方式</a:t>
              </a:r>
            </a:p>
          </p:txBody>
        </p:sp>
        <p:sp>
          <p:nvSpPr>
            <p:cNvPr id="9" name="圆角矩形 10"/>
            <p:cNvSpPr/>
            <p:nvPr>
              <p:custDataLst>
                <p:tags r:id="rId8"/>
              </p:custDataLst>
            </p:nvPr>
          </p:nvSpPr>
          <p:spPr>
            <a:xfrm>
              <a:off x="7349" y="8719"/>
              <a:ext cx="1500" cy="1268"/>
            </a:xfrm>
            <a:custGeom>
              <a:avLst/>
              <a:gdLst/>
              <a:ahLst/>
              <a:cxnLst/>
              <a:rect l="l" t="t" r="r" b="b"/>
              <a:pathLst>
                <a:path w="760508" h="412624">
                  <a:moveTo>
                    <a:pt x="68772" y="0"/>
                  </a:moveTo>
                  <a:lnTo>
                    <a:pt x="322746" y="0"/>
                  </a:lnTo>
                  <a:lnTo>
                    <a:pt x="397990" y="0"/>
                  </a:lnTo>
                  <a:lnTo>
                    <a:pt x="554196" y="0"/>
                  </a:lnTo>
                  <a:lnTo>
                    <a:pt x="760508" y="206312"/>
                  </a:lnTo>
                  <a:lnTo>
                    <a:pt x="554196" y="412624"/>
                  </a:lnTo>
                  <a:lnTo>
                    <a:pt x="397990" y="412624"/>
                  </a:lnTo>
                  <a:lnTo>
                    <a:pt x="322746" y="412624"/>
                  </a:lnTo>
                  <a:lnTo>
                    <a:pt x="68772" y="412624"/>
                  </a:lnTo>
                  <a:cubicBezTo>
                    <a:pt x="30790" y="412624"/>
                    <a:pt x="0" y="381834"/>
                    <a:pt x="0" y="343852"/>
                  </a:cubicBezTo>
                  <a:lnTo>
                    <a:pt x="0" y="68772"/>
                  </a:lnTo>
                  <a:cubicBezTo>
                    <a:pt x="0" y="30790"/>
                    <a:pt x="30790" y="0"/>
                    <a:pt x="68772" y="0"/>
                  </a:cubicBezTo>
                  <a:close/>
                </a:path>
              </a:pathLst>
            </a:custGeom>
            <a:solidFill>
              <a:srgbClr val="425AAF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</a:t>
              </a:r>
            </a:p>
          </p:txBody>
        </p:sp>
        <p:sp>
          <p:nvSpPr>
            <p:cNvPr id="10" name="文本框 23"/>
            <p:cNvSpPr txBox="1"/>
            <p:nvPr>
              <p:custDataLst>
                <p:tags r:id="rId9"/>
              </p:custDataLst>
            </p:nvPr>
          </p:nvSpPr>
          <p:spPr>
            <a:xfrm>
              <a:off x="7553" y="8893"/>
              <a:ext cx="1252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圆角矩形 1"/>
          <p:cNvSpPr/>
          <p:nvPr/>
        </p:nvSpPr>
        <p:spPr>
          <a:xfrm>
            <a:off x="210185" y="333375"/>
            <a:ext cx="7052310" cy="766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/>
          </a:p>
        </p:txBody>
      </p:sp>
      <p:sp>
        <p:nvSpPr>
          <p:cNvPr id="4" name="原创设计师QQ598969553      _10"/>
          <p:cNvSpPr/>
          <p:nvPr/>
        </p:nvSpPr>
        <p:spPr>
          <a:xfrm>
            <a:off x="189681" y="405902"/>
            <a:ext cx="7072362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3765">
              <a:defRPr/>
            </a:pPr>
            <a:r>
              <a:rPr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ucida Sans" panose="020B0602030504020204" charset="0"/>
              </a:rPr>
              <a:t>一、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拟解决的问题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ucida Sans" panose="020B0602030504020204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文本框 7"/>
          <p:cNvSpPr txBox="1">
            <a:spLocks noChangeArrowheads="1"/>
          </p:cNvSpPr>
          <p:nvPr/>
        </p:nvSpPr>
        <p:spPr bwMode="auto">
          <a:xfrm>
            <a:off x="-97790" y="2853690"/>
            <a:ext cx="12190730" cy="1668145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zh-CN" sz="3600" b="1" dirty="0">
                <a:solidFill>
                  <a:schemeClr val="tx1"/>
                </a:solidFill>
                <a:latin typeface="微软雅黑" panose="020B0503020204020204" pitchFamily="34" charset="-122"/>
              </a:rPr>
              <a:t>致谢语（自行编辑）</a:t>
            </a:r>
          </a:p>
        </p:txBody>
      </p:sp>
      <p:sp>
        <p:nvSpPr>
          <p:cNvPr id="1048586" name="文本框 18"/>
          <p:cNvSpPr txBox="1">
            <a:spLocks noChangeArrowheads="1"/>
          </p:cNvSpPr>
          <p:nvPr/>
        </p:nvSpPr>
        <p:spPr bwMode="auto">
          <a:xfrm>
            <a:off x="46353" y="5445641"/>
            <a:ext cx="12190414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b="1" dirty="0">
                <a:latin typeface="微软雅黑" panose="020B0503020204020204" pitchFamily="34" charset="-122"/>
                <a:sym typeface="+mn-ea"/>
              </a:rPr>
              <a:t>最后一页留下具体的联系方式，便于与投资机构对接。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15381" r="56188" b="15405"/>
          <a:stretch>
            <a:fillRect/>
          </a:stretch>
        </p:blipFill>
        <p:spPr>
          <a:xfrm>
            <a:off x="2926854" y="719110"/>
            <a:ext cx="2664296" cy="648072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6095207" y="350217"/>
            <a:ext cx="0" cy="1385858"/>
          </a:xfrm>
          <a:prstGeom prst="line">
            <a:avLst/>
          </a:prstGeom>
          <a:ln w="28575">
            <a:solidFill>
              <a:srgbClr val="5E73B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 descr="徽标, 旭日形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270" y="578547"/>
            <a:ext cx="929197" cy="929197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7758752" y="350217"/>
            <a:ext cx="2224884" cy="648072"/>
            <a:chOff x="7758752" y="350217"/>
            <a:chExt cx="2224884" cy="648072"/>
          </a:xfrm>
        </p:grpSpPr>
        <p:sp>
          <p:nvSpPr>
            <p:cNvPr id="9" name="对话气泡: 矩形 8"/>
            <p:cNvSpPr/>
            <p:nvPr/>
          </p:nvSpPr>
          <p:spPr>
            <a:xfrm>
              <a:off x="7758752" y="350217"/>
              <a:ext cx="2224884" cy="648072"/>
            </a:xfrm>
            <a:prstGeom prst="wedgeRectCallout">
              <a:avLst>
                <a:gd name="adj1" fmla="val -65840"/>
                <a:gd name="adj2" fmla="val -11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827078" y="350217"/>
              <a:ext cx="2084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800" dirty="0">
                  <a:latin typeface="仿宋_GB2312" panose="02010609030101010101" pitchFamily="49" charset="-122"/>
                  <a:ea typeface="仿宋_GB2312" panose="02010609030101010101" pitchFamily="49" charset="-122"/>
                </a:rPr>
                <a:t>更改为贵单位的</a:t>
              </a:r>
              <a:r>
                <a:rPr lang="en-US" altLang="zh-CN" sz="1800" dirty="0">
                  <a:latin typeface="仿宋_GB2312" panose="02010609030101010101" pitchFamily="49" charset="-122"/>
                  <a:ea typeface="仿宋_GB2312" panose="02010609030101010101" pitchFamily="49" charset="-122"/>
                </a:rPr>
                <a:t>logo</a:t>
              </a:r>
              <a:r>
                <a:rPr lang="zh-CN" altLang="en-US" sz="1800" dirty="0">
                  <a:latin typeface="仿宋_GB2312" panose="02010609030101010101" pitchFamily="49" charset="-122"/>
                  <a:ea typeface="仿宋_GB2312" panose="02010609030101010101" pitchFamily="49" charset="-122"/>
                </a:rPr>
                <a:t>！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914c1e95-24a4-45ea-abc6-c2b94b011949"/>
  <p:tag name="COMMONDATA" val="eyJoZGlkIjoiODViY2JkMjU3NGYzZTEwMzZmMGFkZWViYmNkYWU3NDI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25.244094488189,&quot;left&quot;:418.4792913385827,&quot;top&quot;:60.27543307086614,&quot;width&quot;:475.36244094488194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25.244094488189,&quot;left&quot;:418.4792913385827,&quot;top&quot;:60.27543307086614,&quot;width&quot;:475.36244094488194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25.244094488189,&quot;left&quot;:418.4792913385827,&quot;top&quot;:60.27543307086614,&quot;width&quot;:475.36244094488194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25.244094488189,&quot;left&quot;:418.4792913385827,&quot;top&quot;:60.27543307086614,&quot;width&quot;:475.36244094488194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25.244094488189,&quot;left&quot;:418.4792913385827,&quot;top&quot;:60.27543307086614,&quot;width&quot;:475.36244094488194}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5_3"/>
  <p:tag name="KSO_WM_UNIT_ID" val="diagram19882022_4*l_h_i*1_5_3"/>
  <p:tag name="KSO_WM_TEMPLATE_INDEX" val="19882022"/>
  <p:tag name="KSO_WM_TAG_VERSION" val="2.0"/>
  <p:tag name="KSO_WM_DIAGRAM_GROUP_CODE" val="l1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a"/>
  <p:tag name="KSO_WM_UNIT_INDEX" val="1_5_1"/>
  <p:tag name="KSO_WM_UNIT_ID" val="diagram19882022_4*l_h_a*1_5_1"/>
  <p:tag name="KSO_WM_TEMPLATE_INDEX" val="19882022"/>
  <p:tag name="KSO_WM_TAG_VERSION" val="2.0"/>
  <p:tag name="KSO_WM_DIAGRAM_GROUP_CODE" val="l1-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5_2"/>
  <p:tag name="KSO_WM_UNIT_ID" val="diagram19882022_4*l_h_i*1_5_2"/>
  <p:tag name="KSO_WM_TEMPLATE_INDEX" val="19882022"/>
  <p:tag name="KSO_WM_TAG_VERSION" val="2.0"/>
  <p:tag name="KSO_WM_DIAGRAM_GROUP_CODE" val="l1-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5_1"/>
  <p:tag name="KSO_WM_UNIT_ID" val="diagram19882022_4*l_h_i*1_5_1"/>
  <p:tag name="KSO_WM_TEMPLATE_INDEX" val="19882022"/>
  <p:tag name="KSO_WM_TAG_VERSION" val="2.0"/>
  <p:tag name="KSO_WM_DIAGRAM_GROUP_CODE" val="l1-1"/>
  <p:tag name="KSO_WM_UNIT_SUBTYPE" val="d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4_3"/>
  <p:tag name="KSO_WM_UNIT_ID" val="diagram19882022_4*l_h_i*1_4_3"/>
  <p:tag name="KSO_WM_TEMPLATE_INDEX" val="19882022"/>
  <p:tag name="KSO_WM_TAG_VERSION" val="2.0"/>
  <p:tag name="KSO_WM_DIAGRAM_GROUP_CODE" val="l1-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a"/>
  <p:tag name="KSO_WM_UNIT_INDEX" val="1_4_1"/>
  <p:tag name="KSO_WM_UNIT_ID" val="diagram19882022_4*l_h_a*1_4_1"/>
  <p:tag name="KSO_WM_TEMPLATE_INDEX" val="19882022"/>
  <p:tag name="KSO_WM_TAG_VERSION" val="2.0"/>
  <p:tag name="KSO_WM_DIAGRAM_GROUP_CODE" val="l1-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4_2"/>
  <p:tag name="KSO_WM_UNIT_ID" val="diagram19882022_4*l_h_i*1_4_2"/>
  <p:tag name="KSO_WM_TEMPLATE_INDEX" val="19882022"/>
  <p:tag name="KSO_WM_TAG_VERSION" val="2.0"/>
  <p:tag name="KSO_WM_DIAGRAM_GROUP_CODE" val="l1-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4_1"/>
  <p:tag name="KSO_WM_UNIT_ID" val="diagram19882022_4*l_h_i*1_4_1"/>
  <p:tag name="KSO_WM_TEMPLATE_INDEX" val="19882022"/>
  <p:tag name="KSO_WM_TAG_VERSION" val="2.0"/>
  <p:tag name="KSO_WM_DIAGRAM_GROUP_CODE" val="l1-1"/>
  <p:tag name="KSO_WM_UNIT_SUBTYPE" val="d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3_3"/>
  <p:tag name="KSO_WM_UNIT_ID" val="diagram19882022_4*l_h_i*1_3_3"/>
  <p:tag name="KSO_WM_TEMPLATE_INDEX" val="19882022"/>
  <p:tag name="KSO_WM_TAG_VERSION" val="2.0"/>
  <p:tag name="KSO_WM_DIAGRAM_GROUP_CODE" val="l1-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a"/>
  <p:tag name="KSO_WM_UNIT_INDEX" val="1_3_1"/>
  <p:tag name="KSO_WM_UNIT_ID" val="diagram19882022_4*l_h_a*1_3_1"/>
  <p:tag name="KSO_WM_TEMPLATE_INDEX" val="19882022"/>
  <p:tag name="KSO_WM_TAG_VERSION" val="2.0"/>
  <p:tag name="KSO_WM_DIAGRAM_GROUP_CODE" val="l1-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3_2"/>
  <p:tag name="KSO_WM_UNIT_ID" val="diagram19882022_4*l_h_i*1_3_2"/>
  <p:tag name="KSO_WM_TEMPLATE_INDEX" val="19882022"/>
  <p:tag name="KSO_WM_TAG_VERSION" val="2.0"/>
  <p:tag name="KSO_WM_DIAGRAM_GROUP_CODE" val="l1-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3_1"/>
  <p:tag name="KSO_WM_UNIT_ID" val="diagram19882022_4*l_h_i*1_3_1"/>
  <p:tag name="KSO_WM_TEMPLATE_INDEX" val="19882022"/>
  <p:tag name="KSO_WM_TAG_VERSION" val="2.0"/>
  <p:tag name="KSO_WM_DIAGRAM_GROUP_CODE" val="l1-1"/>
  <p:tag name="KSO_WM_UNIT_SUBTYPE" val="d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2_3"/>
  <p:tag name="KSO_WM_UNIT_ID" val="diagram19882022_4*l_h_i*1_2_3"/>
  <p:tag name="KSO_WM_TEMPLATE_INDEX" val="19882022"/>
  <p:tag name="KSO_WM_TAG_VERSION" val="2.0"/>
  <p:tag name="KSO_WM_DIAGRAM_GROUP_CODE" val="l1-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a"/>
  <p:tag name="KSO_WM_UNIT_INDEX" val="1_2_1"/>
  <p:tag name="KSO_WM_UNIT_ID" val="diagram19882022_4*l_h_a*1_2_1"/>
  <p:tag name="KSO_WM_TEMPLATE_INDEX" val="19882022"/>
  <p:tag name="KSO_WM_TAG_VERSION" val="2.0"/>
  <p:tag name="KSO_WM_DIAGRAM_GROUP_CODE" val="l1-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2_2"/>
  <p:tag name="KSO_WM_UNIT_ID" val="diagram19882022_4*l_h_i*1_2_2"/>
  <p:tag name="KSO_WM_TEMPLATE_INDEX" val="19882022"/>
  <p:tag name="KSO_WM_TAG_VERSION" val="2.0"/>
  <p:tag name="KSO_WM_DIAGRAM_GROUP_CODE" val="l1-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2_1"/>
  <p:tag name="KSO_WM_UNIT_ID" val="diagram19882022_4*l_h_i*1_2_1"/>
  <p:tag name="KSO_WM_TEMPLATE_INDEX" val="19882022"/>
  <p:tag name="KSO_WM_TAG_VERSION" val="2.0"/>
  <p:tag name="KSO_WM_DIAGRAM_GROUP_CODE" val="l1-1"/>
  <p:tag name="KSO_WM_UNIT_SUBTYPE" val="d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1_3"/>
  <p:tag name="KSO_WM_UNIT_ID" val="diagram19882022_4*l_h_i*1_1_3"/>
  <p:tag name="KSO_WM_TEMPLATE_INDEX" val="19882022"/>
  <p:tag name="KSO_WM_TAG_VERSION" val="2.0"/>
  <p:tag name="KSO_WM_DIAGRAM_GROUP_CODE" val="l1-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a"/>
  <p:tag name="KSO_WM_UNIT_INDEX" val="1_1_1"/>
  <p:tag name="KSO_WM_UNIT_ID" val="diagram19882022_4*l_h_a*1_1_1"/>
  <p:tag name="KSO_WM_TEMPLATE_INDEX" val="19882022"/>
  <p:tag name="KSO_WM_TAG_VERSION" val="2.0"/>
  <p:tag name="KSO_WM_DIAGRAM_GROUP_CODE" val="l1-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1_2"/>
  <p:tag name="KSO_WM_UNIT_ID" val="diagram19882022_4*l_h_i*1_1_2"/>
  <p:tag name="KSO_WM_TEMPLATE_INDEX" val="19882022"/>
  <p:tag name="KSO_WM_TAG_VERSION" val="2.0"/>
  <p:tag name="KSO_WM_DIAGRAM_GROUP_CODE" val="l1-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l_h_i"/>
  <p:tag name="KSO_WM_UNIT_INDEX" val="1_1_1"/>
  <p:tag name="KSO_WM_UNIT_ID" val="diagram19882022_4*l_h_i*1_1_1"/>
  <p:tag name="KSO_WM_TEMPLATE_INDEX" val="19882022"/>
  <p:tag name="KSO_WM_TAG_VERSION" val="2.0"/>
  <p:tag name="KSO_WM_DIAGRAM_GROUP_CODE" val="l1-1"/>
  <p:tag name="KSO_WM_UNIT_SUBTYPE" val="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上阴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76</Words>
  <Application>Microsoft Office PowerPoint</Application>
  <PresentationFormat>自定义</PresentationFormat>
  <Paragraphs>26</Paragraphs>
  <Slides>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等线</vt:lpstr>
      <vt:lpstr>仿宋_GB2312</vt:lpstr>
      <vt:lpstr>楷体_GB2312</vt:lpstr>
      <vt:lpstr>微软雅黑</vt:lpstr>
      <vt:lpstr>Arial</vt:lpstr>
      <vt:lpstr>Calibri</vt:lpstr>
      <vt:lpstr>Wingdings</vt:lpstr>
      <vt:lpstr>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高岩</dc:creator>
  <cp:lastModifiedBy>裕坤 孙</cp:lastModifiedBy>
  <cp:revision>722</cp:revision>
  <cp:lastPrinted>2024-02-29T06:44:44Z</cp:lastPrinted>
  <dcterms:created xsi:type="dcterms:W3CDTF">2019-01-17T13:07:00Z</dcterms:created>
  <dcterms:modified xsi:type="dcterms:W3CDTF">2024-03-08T06:57:13Z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F91959361A7946B8A9D6D2D366640801</vt:lpwstr>
  </property>
</Properties>
</file>